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57313" y="859231"/>
            <a:ext cx="6429375" cy="3425037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928813" y="1571820"/>
            <a:ext cx="5286375" cy="1508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3294" b="1" spc="-1" kern="0" dirty="0">
                <a:solidFill>
                  <a:srgbClr val="FFFFFF"/>
                </a:solidFill>
              </a:rPr>
              <a:t>Paddy Disease Classification using Deep Learning</a:t>
            </a:r>
            <a:endParaRPr lang="en-US" sz="3294" dirty="0"/>
          </a:p>
        </p:txBody>
      </p:sp>
      <p:sp>
        <p:nvSpPr>
          <p:cNvPr id="5" name="Text 2"/>
          <p:cNvSpPr/>
          <p:nvPr/>
        </p:nvSpPr>
        <p:spPr>
          <a:xfrm>
            <a:off x="1928813" y="3223422"/>
            <a:ext cx="5286375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04" spc="1" kern="0" dirty="0">
                <a:solidFill>
                  <a:srgbClr val="00D16C"/>
                </a:solidFill>
              </a:rPr>
              <a:t>Revolutionizing Agriculture through Artificial Intelligence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3867615" y="4702373"/>
            <a:ext cx="14087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E0F2E9">
                    <a:alpha val="60000"/>
                  </a:srgbClr>
                </a:solidFill>
              </a:rPr>
              <a:t>Agri-Tech Solutions | 2026</a:t>
            </a:r>
            <a:endParaRPr lang="en-US" sz="83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286250" cy="51435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14875" y="814388"/>
            <a:ext cx="4000500" cy="6172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Early Detection is Critical for Global Food Security</a:t>
            </a:r>
            <a:endParaRPr lang="en-US" sz="1808" dirty="0"/>
          </a:p>
        </p:txBody>
      </p:sp>
      <p:sp>
        <p:nvSpPr>
          <p:cNvPr id="6" name="Text 2"/>
          <p:cNvSpPr/>
          <p:nvPr/>
        </p:nvSpPr>
        <p:spPr>
          <a:xfrm>
            <a:off x="4714875" y="1717346"/>
            <a:ext cx="4000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D16C"/>
                </a:solidFill>
              </a:rPr>
              <a:t>30% Yield Reduction</a:t>
            </a:r>
            <a:endParaRPr lang="en-US" sz="1193" dirty="0"/>
          </a:p>
        </p:txBody>
      </p:sp>
      <p:sp>
        <p:nvSpPr>
          <p:cNvPr id="7" name="Text 3"/>
          <p:cNvSpPr/>
          <p:nvPr/>
        </p:nvSpPr>
        <p:spPr>
          <a:xfrm>
            <a:off x="4714875" y="2022742"/>
            <a:ext cx="40005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Paddy diseases can devastate crop yields if left untreated, threatening local and global food supplies.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4714875" y="2648490"/>
            <a:ext cx="4000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D16C"/>
                </a:solidFill>
              </a:rPr>
              <a:t>Manual Inspection Limits</a:t>
            </a:r>
            <a:endParaRPr lang="en-US" sz="1193" dirty="0"/>
          </a:p>
        </p:txBody>
      </p:sp>
      <p:sp>
        <p:nvSpPr>
          <p:cNvPr id="9" name="Text 5"/>
          <p:cNvSpPr/>
          <p:nvPr/>
        </p:nvSpPr>
        <p:spPr>
          <a:xfrm>
            <a:off x="4714875" y="2953885"/>
            <a:ext cx="40005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Traditional methods are slow, labor-intensive, and highly prone to human error and inconsistency.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4714875" y="3579633"/>
            <a:ext cx="4000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D16C"/>
                </a:solidFill>
              </a:rPr>
              <a:t>The AI Solution</a:t>
            </a:r>
            <a:endParaRPr lang="en-US" sz="1193" dirty="0"/>
          </a:p>
        </p:txBody>
      </p:sp>
      <p:sp>
        <p:nvSpPr>
          <p:cNvPr id="11" name="Text 7"/>
          <p:cNvSpPr/>
          <p:nvPr/>
        </p:nvSpPr>
        <p:spPr>
          <a:xfrm>
            <a:off x="4714875" y="3885028"/>
            <a:ext cx="40005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Deep learning offers a scalable, rapid, and automated way to identify diseases like Bacterial Leaf Blight.</a:t>
            </a:r>
            <a:endParaRPr lang="en-US" sz="9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3571875" cy="5143500"/>
          </a:xfrm>
          <a:prstGeom prst="rect">
            <a:avLst/>
          </a:prstGeom>
          <a:solidFill>
            <a:srgbClr val="0F1F15">
              <a:alpha val="85000"/>
            </a:srgbClr>
          </a:solidFill>
          <a:ln/>
        </p:spPr>
      </p:sp>
      <p:sp>
        <p:nvSpPr>
          <p:cNvPr id="5" name="Shape 1"/>
          <p:cNvSpPr/>
          <p:nvPr/>
        </p:nvSpPr>
        <p:spPr>
          <a:xfrm>
            <a:off x="3564731" y="0"/>
            <a:ext cx="7144" cy="5143500"/>
          </a:xfrm>
          <a:prstGeom prst="rect">
            <a:avLst/>
          </a:prstGeom>
          <a:solidFill>
            <a:srgbClr val="B3F1D3"/>
          </a:solidFill>
          <a:ln/>
        </p:spPr>
      </p:sp>
      <p:sp>
        <p:nvSpPr>
          <p:cNvPr id="6" name="Text 2"/>
          <p:cNvSpPr/>
          <p:nvPr/>
        </p:nvSpPr>
        <p:spPr>
          <a:xfrm>
            <a:off x="428625" y="1071563"/>
            <a:ext cx="2857500" cy="12344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Digital Scanning Bridges the Gap Between Field and Data</a:t>
            </a:r>
            <a:endParaRPr lang="en-US" sz="1808" dirty="0"/>
          </a:p>
        </p:txBody>
      </p:sp>
      <p:sp>
        <p:nvSpPr>
          <p:cNvPr id="7" name="Text 3"/>
          <p:cNvSpPr/>
          <p:nvPr/>
        </p:nvSpPr>
        <p:spPr>
          <a:xfrm>
            <a:off x="428625" y="2591730"/>
            <a:ext cx="2857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00D16C"/>
                </a:solidFill>
              </a:rPr>
              <a:t>High-Resolution Imaging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428625" y="2857835"/>
            <a:ext cx="28575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Capturing subtle visual features of leaf pathology that are invisible to the naked eye.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428625" y="3483583"/>
            <a:ext cx="2857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00D16C"/>
                </a:solidFill>
              </a:rPr>
              <a:t>Multi-Spectral Analysis</a:t>
            </a:r>
            <a:endParaRPr lang="en-US" sz="987" dirty="0"/>
          </a:p>
        </p:txBody>
      </p:sp>
      <p:sp>
        <p:nvSpPr>
          <p:cNvPr id="10" name="Text 6"/>
          <p:cNvSpPr/>
          <p:nvPr/>
        </p:nvSpPr>
        <p:spPr>
          <a:xfrm>
            <a:off x="428625" y="3749687"/>
            <a:ext cx="28575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Identifying chlorophyll levels and moisture content alongside visual symptoms.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428625" y="4375435"/>
            <a:ext cx="2857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00D16C"/>
                </a:solidFill>
              </a:rPr>
              <a:t>Digital Transformation</a:t>
            </a:r>
            <a:endParaRPr lang="en-US" sz="987" dirty="0"/>
          </a:p>
        </p:txBody>
      </p:sp>
      <p:sp>
        <p:nvSpPr>
          <p:cNvPr id="12" name="Text 8"/>
          <p:cNvSpPr/>
          <p:nvPr/>
        </p:nvSpPr>
        <p:spPr>
          <a:xfrm>
            <a:off x="428625" y="4641540"/>
            <a:ext cx="28575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Converting physical biological samples into rich digital assets for deep learning analysis.</a:t>
            </a:r>
            <a:endParaRPr lang="en-US" sz="9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00075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Convolutional Neural Networks (CNNs) Power Visual Intelligence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71500" y="1408742"/>
            <a:ext cx="3429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00D16C"/>
                </a:solidFill>
              </a:rPr>
              <a:t>Feature Extraction</a:t>
            </a:r>
            <a:endParaRPr lang="en-US" sz="683" dirty="0"/>
          </a:p>
        </p:txBody>
      </p:sp>
      <p:sp>
        <p:nvSpPr>
          <p:cNvPr id="5" name="Text 2"/>
          <p:cNvSpPr/>
          <p:nvPr/>
        </p:nvSpPr>
        <p:spPr>
          <a:xfrm>
            <a:off x="571500" y="1601623"/>
            <a:ext cx="3429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Convolutional Layers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571500" y="1887373"/>
            <a:ext cx="342900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F2E9"/>
                </a:solidFill>
              </a:rPr>
              <a:t>Automatically identifying low-level features like edges, textures, and color gradients on the leaf surface.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571500" y="2467412"/>
            <a:ext cx="3429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00D16C"/>
                </a:solidFill>
              </a:rPr>
              <a:t>Spatial Reduction</a:t>
            </a:r>
            <a:endParaRPr lang="en-US" sz="683" dirty="0"/>
          </a:p>
        </p:txBody>
      </p:sp>
      <p:sp>
        <p:nvSpPr>
          <p:cNvPr id="8" name="Text 5"/>
          <p:cNvSpPr/>
          <p:nvPr/>
        </p:nvSpPr>
        <p:spPr>
          <a:xfrm>
            <a:off x="571500" y="2660293"/>
            <a:ext cx="3429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Pooling Layers</a:t>
            </a:r>
            <a:endParaRPr lang="en-US" sz="1090" dirty="0"/>
          </a:p>
        </p:txBody>
      </p:sp>
      <p:sp>
        <p:nvSpPr>
          <p:cNvPr id="9" name="Text 6"/>
          <p:cNvSpPr/>
          <p:nvPr/>
        </p:nvSpPr>
        <p:spPr>
          <a:xfrm>
            <a:off x="571500" y="2946043"/>
            <a:ext cx="342900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F2E9"/>
                </a:solidFill>
              </a:rPr>
              <a:t>Reducing data dimensions while preserving critical diagnostic patterns for efficient processing.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571500" y="3526082"/>
            <a:ext cx="3429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00D16C"/>
                </a:solidFill>
              </a:rPr>
              <a:t>Classification</a:t>
            </a:r>
            <a:endParaRPr lang="en-US" sz="683" dirty="0"/>
          </a:p>
        </p:txBody>
      </p:sp>
      <p:sp>
        <p:nvSpPr>
          <p:cNvPr id="11" name="Text 8"/>
          <p:cNvSpPr/>
          <p:nvPr/>
        </p:nvSpPr>
        <p:spPr>
          <a:xfrm>
            <a:off x="571500" y="3718964"/>
            <a:ext cx="3429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Fully Connected Layers</a:t>
            </a:r>
            <a:endParaRPr lang="en-US" sz="1090" dirty="0"/>
          </a:p>
        </p:txBody>
      </p:sp>
      <p:sp>
        <p:nvSpPr>
          <p:cNvPr id="12" name="Text 9"/>
          <p:cNvSpPr/>
          <p:nvPr/>
        </p:nvSpPr>
        <p:spPr>
          <a:xfrm>
            <a:off x="571500" y="4004714"/>
            <a:ext cx="342900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F2E9"/>
                </a:solidFill>
              </a:rPr>
              <a:t>Synthesizing extracted features to classify the specific disease with high statistical precision.</a:t>
            </a:r>
            <a:endParaRPr lang="en-US" sz="834" dirty="0"/>
          </a:p>
        </p:txBody>
      </p:sp>
      <p:sp>
        <p:nvSpPr>
          <p:cNvPr id="13" name="Shape 10"/>
          <p:cNvSpPr/>
          <p:nvPr/>
        </p:nvSpPr>
        <p:spPr>
          <a:xfrm>
            <a:off x="4286250" y="1194429"/>
            <a:ext cx="4286250" cy="3214688"/>
          </a:xfrm>
          <a:prstGeom prst="rect">
            <a:avLst/>
          </a:prstGeom>
          <a:solidFill>
            <a:srgbClr val="000000">
              <a:alpha val="30000"/>
            </a:srgbClr>
          </a:solidFill>
          <a:ln w="9144">
            <a:solidFill>
              <a:srgbClr val="00D16C">
                <a:alpha val="20000"/>
              </a:srgbClr>
            </a:solidFill>
            <a:prstDash val="solid"/>
          </a:ln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1194429"/>
            <a:ext cx="4286250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143000"/>
            <a:ext cx="4286250" cy="2857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93506" y="571500"/>
            <a:ext cx="9308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00D16C"/>
                </a:solidFill>
              </a:rPr>
              <a:t>Data Pipeline</a:t>
            </a:r>
            <a:endParaRPr lang="en-US" sz="784" dirty="0"/>
          </a:p>
        </p:txBody>
      </p:sp>
      <p:sp>
        <p:nvSpPr>
          <p:cNvPr id="6" name="Text 2"/>
          <p:cNvSpPr/>
          <p:nvPr/>
        </p:nvSpPr>
        <p:spPr>
          <a:xfrm>
            <a:off x="5000625" y="941189"/>
            <a:ext cx="3714750" cy="874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05" b="1" dirty="0">
                <a:solidFill>
                  <a:srgbClr val="FFFFFF"/>
                </a:solidFill>
              </a:rPr>
              <a:t>Robust Preprocessing Ensures Model Accuracy and Generalization</a:t>
            </a:r>
            <a:endParaRPr lang="en-US" sz="1705" dirty="0"/>
          </a:p>
        </p:txBody>
      </p:sp>
      <p:sp>
        <p:nvSpPr>
          <p:cNvPr id="7" name="Text 3"/>
          <p:cNvSpPr/>
          <p:nvPr/>
        </p:nvSpPr>
        <p:spPr>
          <a:xfrm>
            <a:off x="5000625" y="2251286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D16C"/>
                </a:solidFill>
              </a:rPr>
              <a:t>Resizing &amp; Normalization</a:t>
            </a:r>
            <a:endParaRPr lang="en-US" sz="1090" dirty="0"/>
          </a:p>
        </p:txBody>
      </p:sp>
      <p:sp>
        <p:nvSpPr>
          <p:cNvPr id="8" name="Text 4"/>
          <p:cNvSpPr/>
          <p:nvPr/>
        </p:nvSpPr>
        <p:spPr>
          <a:xfrm>
            <a:off x="5000625" y="2537036"/>
            <a:ext cx="3714750" cy="3643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88" dirty="0">
                <a:solidFill>
                  <a:srgbClr val="E0F2E9"/>
                </a:solidFill>
              </a:rPr>
              <a:t>Standardizing input dimensions and pixel value ranges ensures consistent feature extraction across the neural network.</a:t>
            </a:r>
            <a:endParaRPr lang="en-US" sz="888" dirty="0"/>
          </a:p>
        </p:txBody>
      </p:sp>
      <p:sp>
        <p:nvSpPr>
          <p:cNvPr id="9" name="Text 5"/>
          <p:cNvSpPr/>
          <p:nvPr/>
        </p:nvSpPr>
        <p:spPr>
          <a:xfrm>
            <a:off x="5000625" y="3265698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D16C"/>
                </a:solidFill>
              </a:rPr>
              <a:t>Data Augmentation</a:t>
            </a:r>
            <a:endParaRPr lang="en-US" sz="1090" dirty="0"/>
          </a:p>
        </p:txBody>
      </p:sp>
      <p:sp>
        <p:nvSpPr>
          <p:cNvPr id="10" name="Text 6"/>
          <p:cNvSpPr/>
          <p:nvPr/>
        </p:nvSpPr>
        <p:spPr>
          <a:xfrm>
            <a:off x="5000625" y="3551448"/>
            <a:ext cx="3714750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88" dirty="0">
                <a:solidFill>
                  <a:srgbClr val="E0F2E9"/>
                </a:solidFill>
              </a:rPr>
              <a:t>Techniques like rotation, flipping, and zooming artificially expand the dataset, helping the model generalize to varied field conditions.</a:t>
            </a:r>
            <a:endParaRPr lang="en-US" sz="888" dirty="0"/>
          </a:p>
        </p:txBody>
      </p:sp>
      <p:sp>
        <p:nvSpPr>
          <p:cNvPr id="11" name="Text 7"/>
          <p:cNvSpPr/>
          <p:nvPr/>
        </p:nvSpPr>
        <p:spPr>
          <a:xfrm>
            <a:off x="5000625" y="4462276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D16C"/>
                </a:solidFill>
              </a:rPr>
              <a:t>Noise Reduction</a:t>
            </a:r>
            <a:endParaRPr lang="en-US" sz="1090" dirty="0"/>
          </a:p>
        </p:txBody>
      </p:sp>
      <p:sp>
        <p:nvSpPr>
          <p:cNvPr id="12" name="Text 8"/>
          <p:cNvSpPr/>
          <p:nvPr/>
        </p:nvSpPr>
        <p:spPr>
          <a:xfrm>
            <a:off x="5000625" y="4748026"/>
            <a:ext cx="3714750" cy="3643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88" dirty="0">
                <a:solidFill>
                  <a:srgbClr val="E0F2E9"/>
                </a:solidFill>
              </a:rPr>
              <a:t>Advanced filters remove environmental artifacts and lighting variations, focusing the AI on critical disease symptoms.</a:t>
            </a:r>
            <a:endParaRPr lang="en-US" sz="88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93506" y="571500"/>
            <a:ext cx="139372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00D16C"/>
                </a:solidFill>
              </a:rPr>
              <a:t>Model Optimization</a:t>
            </a:r>
            <a:endParaRPr lang="en-US" sz="683" dirty="0"/>
          </a:p>
        </p:txBody>
      </p:sp>
      <p:sp>
        <p:nvSpPr>
          <p:cNvPr id="6" name="Text 2"/>
          <p:cNvSpPr/>
          <p:nvPr/>
        </p:nvSpPr>
        <p:spPr>
          <a:xfrm>
            <a:off x="5000625" y="921544"/>
            <a:ext cx="37147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GPU-Accelerated Training Enables Rapid Model Iteration</a:t>
            </a:r>
            <a:endParaRPr lang="en-US" sz="1602" dirty="0"/>
          </a:p>
        </p:txBody>
      </p:sp>
      <p:sp>
        <p:nvSpPr>
          <p:cNvPr id="7" name="Text 3"/>
          <p:cNvSpPr/>
          <p:nvPr/>
        </p:nvSpPr>
        <p:spPr>
          <a:xfrm>
            <a:off x="5000625" y="1977368"/>
            <a:ext cx="3714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D16C"/>
                </a:solidFill>
              </a:rPr>
              <a:t>High-Performance Computing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5000625" y="2243472"/>
            <a:ext cx="371475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F2E9"/>
                </a:solidFill>
              </a:rPr>
              <a:t>Modern GPUs handle massive parallel computations, reducing training cycles from days to mere hours for complex architectures.</a:t>
            </a:r>
            <a:endParaRPr lang="en-US" sz="834" dirty="0"/>
          </a:p>
        </p:txBody>
      </p:sp>
      <p:sp>
        <p:nvSpPr>
          <p:cNvPr id="9" name="Text 5"/>
          <p:cNvSpPr/>
          <p:nvPr/>
        </p:nvSpPr>
        <p:spPr>
          <a:xfrm>
            <a:off x="5000625" y="3044968"/>
            <a:ext cx="3714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D16C"/>
                </a:solidFill>
              </a:rPr>
              <a:t>Convergence Monitoring</a:t>
            </a:r>
            <a:endParaRPr lang="en-US" sz="987" dirty="0"/>
          </a:p>
        </p:txBody>
      </p:sp>
      <p:sp>
        <p:nvSpPr>
          <p:cNvPr id="10" name="Text 6"/>
          <p:cNvSpPr/>
          <p:nvPr/>
        </p:nvSpPr>
        <p:spPr>
          <a:xfrm>
            <a:off x="5000625" y="3311072"/>
            <a:ext cx="371475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F2E9"/>
                </a:solidFill>
              </a:rPr>
              <a:t>Real-time tracking of loss and accuracy curves ensures the model optimizes correctly without overfitting to training data.</a:t>
            </a:r>
            <a:endParaRPr lang="en-US" sz="834" dirty="0"/>
          </a:p>
        </p:txBody>
      </p:sp>
      <p:sp>
        <p:nvSpPr>
          <p:cNvPr id="11" name="Text 7"/>
          <p:cNvSpPr/>
          <p:nvPr/>
        </p:nvSpPr>
        <p:spPr>
          <a:xfrm>
            <a:off x="5000625" y="4112568"/>
            <a:ext cx="3714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D16C"/>
                </a:solidFill>
              </a:rPr>
              <a:t>Validation &amp; Reliability</a:t>
            </a:r>
            <a:endParaRPr lang="en-US" sz="987" dirty="0"/>
          </a:p>
        </p:txBody>
      </p:sp>
      <p:sp>
        <p:nvSpPr>
          <p:cNvPr id="12" name="Text 8"/>
          <p:cNvSpPr/>
          <p:nvPr/>
        </p:nvSpPr>
        <p:spPr>
          <a:xfrm>
            <a:off x="5000625" y="4378672"/>
            <a:ext cx="371475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F2E9"/>
                </a:solidFill>
              </a:rPr>
              <a:t>Rigorous testing on unseen datasets guarantees that the model performs with high precision in diverse real-world field conditions.</a:t>
            </a:r>
            <a:endParaRPr lang="en-US" sz="83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7277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000625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4" name="Shape 1"/>
          <p:cNvSpPr/>
          <p:nvPr/>
        </p:nvSpPr>
        <p:spPr>
          <a:xfrm>
            <a:off x="4993481" y="0"/>
            <a:ext cx="7144" cy="5143500"/>
          </a:xfrm>
          <a:prstGeom prst="rect">
            <a:avLst/>
          </a:prstGeom>
          <a:solidFill>
            <a:srgbClr val="CCF6E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0625" cy="51435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429250" y="571500"/>
            <a:ext cx="1590824" cy="250031"/>
          </a:xfrm>
          <a:prstGeom prst="rect">
            <a:avLst/>
          </a:prstGeom>
          <a:solidFill>
            <a:srgbClr val="00D16C"/>
          </a:solidFill>
          <a:ln/>
        </p:spPr>
      </p:sp>
      <p:sp>
        <p:nvSpPr>
          <p:cNvPr id="7" name="Text 3"/>
          <p:cNvSpPr/>
          <p:nvPr/>
        </p:nvSpPr>
        <p:spPr>
          <a:xfrm>
            <a:off x="5429250" y="571500"/>
            <a:ext cx="1590824" cy="250031"/>
          </a:xfrm>
          <a:prstGeom prst="rect">
            <a:avLst/>
          </a:prstGeom>
          <a:noFill/>
          <a:ln/>
        </p:spPr>
        <p:txBody>
          <a:bodyPr wrap="square" lIns="136017" tIns="68072" rIns="136017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0F1F15"/>
                </a:solidFill>
              </a:rPr>
              <a:t>Inference Complete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5429250" y="1035844"/>
            <a:ext cx="3286125" cy="9258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Real-Time Inference Delivers Instant Diagnostic Results</a:t>
            </a:r>
            <a:endParaRPr lang="en-US" sz="1808" dirty="0"/>
          </a:p>
        </p:txBody>
      </p:sp>
      <p:sp>
        <p:nvSpPr>
          <p:cNvPr id="9" name="Text 5"/>
          <p:cNvSpPr/>
          <p:nvPr/>
        </p:nvSpPr>
        <p:spPr>
          <a:xfrm>
            <a:off x="5429250" y="2397426"/>
            <a:ext cx="32861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D16C"/>
                </a:solidFill>
              </a:rPr>
              <a:t>Millisecond Processing</a:t>
            </a:r>
            <a:endParaRPr lang="en-US" sz="885" dirty="0"/>
          </a:p>
        </p:txBody>
      </p:sp>
      <p:sp>
        <p:nvSpPr>
          <p:cNvPr id="10" name="Text 6"/>
          <p:cNvSpPr/>
          <p:nvPr/>
        </p:nvSpPr>
        <p:spPr>
          <a:xfrm>
            <a:off x="5429250" y="2629598"/>
            <a:ext cx="3286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F2E9"/>
                </a:solidFill>
              </a:rPr>
              <a:t>Optimized AI models provide high-confidence predictions in milliseconds, enabling rapid field assessments.</a:t>
            </a:r>
            <a:endParaRPr lang="en-US" sz="834" dirty="0"/>
          </a:p>
        </p:txBody>
      </p:sp>
      <p:sp>
        <p:nvSpPr>
          <p:cNvPr id="11" name="Text 7"/>
          <p:cNvSpPr/>
          <p:nvPr/>
        </p:nvSpPr>
        <p:spPr>
          <a:xfrm>
            <a:off x="5429250" y="3372548"/>
            <a:ext cx="32861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D16C"/>
                </a:solidFill>
              </a:rPr>
              <a:t>Spatial Localization</a:t>
            </a:r>
            <a:endParaRPr lang="en-US" sz="885" dirty="0"/>
          </a:p>
        </p:txBody>
      </p:sp>
      <p:sp>
        <p:nvSpPr>
          <p:cNvPr id="12" name="Text 8"/>
          <p:cNvSpPr/>
          <p:nvPr/>
        </p:nvSpPr>
        <p:spPr>
          <a:xfrm>
            <a:off x="5429250" y="3604720"/>
            <a:ext cx="3286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F2E9"/>
                </a:solidFill>
              </a:rPr>
              <a:t>Digital bounding boxes precisely highlight the location and extent of diseased tissue on the leaf surface.</a:t>
            </a:r>
            <a:endParaRPr lang="en-US" sz="834" dirty="0"/>
          </a:p>
        </p:txBody>
      </p:sp>
      <p:sp>
        <p:nvSpPr>
          <p:cNvPr id="13" name="Text 9"/>
          <p:cNvSpPr/>
          <p:nvPr/>
        </p:nvSpPr>
        <p:spPr>
          <a:xfrm>
            <a:off x="5429250" y="4347670"/>
            <a:ext cx="32861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D16C"/>
                </a:solidFill>
              </a:rPr>
              <a:t>Confidence Scoring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429250" y="4579841"/>
            <a:ext cx="3286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E0F2E9"/>
                </a:solidFill>
              </a:rPr>
              <a:t>Probability scores offer a measure of certainty, helping agronomists make informed decisions on treatment.</a:t>
            </a:r>
            <a:endParaRPr lang="en-US" sz="83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275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381" y="571500"/>
            <a:ext cx="150292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00D16C"/>
                </a:solidFill>
              </a:rPr>
              <a:t>Field Implementation</a:t>
            </a:r>
            <a:endParaRPr lang="en-US" sz="683" dirty="0"/>
          </a:p>
        </p:txBody>
      </p:sp>
      <p:sp>
        <p:nvSpPr>
          <p:cNvPr id="4" name="Text 1"/>
          <p:cNvSpPr/>
          <p:nvPr/>
        </p:nvSpPr>
        <p:spPr>
          <a:xfrm>
            <a:off x="571500" y="778669"/>
            <a:ext cx="3571875" cy="9258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Edge Deployment Empowers Farmers at the Last Mile</a:t>
            </a:r>
            <a:endParaRPr lang="en-US" sz="1808" dirty="0"/>
          </a:p>
        </p:txBody>
      </p:sp>
      <p:sp>
        <p:nvSpPr>
          <p:cNvPr id="5" name="Text 2"/>
          <p:cNvSpPr/>
          <p:nvPr/>
        </p:nvSpPr>
        <p:spPr>
          <a:xfrm>
            <a:off x="571500" y="1997376"/>
            <a:ext cx="3571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D16C"/>
                </a:solidFill>
              </a:rPr>
              <a:t>Mobile-Optimized Models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571500" y="2283126"/>
            <a:ext cx="3571875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Lightweight architectures like MobileNet enable high-performance inference on standard smartphones without specialized hardware.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71500" y="3100304"/>
            <a:ext cx="3571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D16C"/>
                </a:solidFill>
              </a:rPr>
              <a:t>Offline Accessibility</a:t>
            </a:r>
            <a:endParaRPr lang="en-US" sz="1090" dirty="0"/>
          </a:p>
        </p:txBody>
      </p:sp>
      <p:sp>
        <p:nvSpPr>
          <p:cNvPr id="8" name="Text 5"/>
          <p:cNvSpPr/>
          <p:nvPr/>
        </p:nvSpPr>
        <p:spPr>
          <a:xfrm>
            <a:off x="571500" y="3386054"/>
            <a:ext cx="3571875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On-device processing ensures that farmers in remote areas can access critical diagnostics even without an active internet connection.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4203232"/>
            <a:ext cx="3571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D16C"/>
                </a:solidFill>
              </a:rPr>
              <a:t>Knowledge Democratization</a:t>
            </a:r>
            <a:endParaRPr lang="en-US" sz="1090" dirty="0"/>
          </a:p>
        </p:txBody>
      </p:sp>
      <p:sp>
        <p:nvSpPr>
          <p:cNvPr id="10" name="Text 7"/>
          <p:cNvSpPr/>
          <p:nvPr/>
        </p:nvSpPr>
        <p:spPr>
          <a:xfrm>
            <a:off x="571500" y="4488982"/>
            <a:ext cx="3571875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Putting expert-level diagnostic tools directly into the hands of farmers, enabling immediate action to protect crop yields.</a:t>
            </a:r>
            <a:endParaRPr lang="en-US" sz="942" dirty="0"/>
          </a:p>
        </p:txBody>
      </p:sp>
      <p:sp>
        <p:nvSpPr>
          <p:cNvPr id="11" name="Shape 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00125" y="1054122"/>
            <a:ext cx="7143750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The Future of Agri-Tech is Intelligent and Sustainable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1000125" y="2527129"/>
            <a:ext cx="21907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spc="1" kern="0" dirty="0">
                <a:solidFill>
                  <a:srgbClr val="00D16C"/>
                </a:solidFill>
              </a:rPr>
              <a:t>Resource Efficiency</a:t>
            </a:r>
            <a:endParaRPr lang="en-US" sz="1090" dirty="0"/>
          </a:p>
        </p:txBody>
      </p:sp>
      <p:sp>
        <p:nvSpPr>
          <p:cNvPr id="5" name="Text 2"/>
          <p:cNvSpPr/>
          <p:nvPr/>
        </p:nvSpPr>
        <p:spPr>
          <a:xfrm>
            <a:off x="1000125" y="2848598"/>
            <a:ext cx="2190759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AI-driven insights lead to targeted pesticide application, reducing environmental impact and lowering operational costs.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3476634" y="2527129"/>
            <a:ext cx="21907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spc="1" kern="0" dirty="0">
                <a:solidFill>
                  <a:srgbClr val="00D16C"/>
                </a:solidFill>
              </a:rPr>
              <a:t>Proactive Protection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3476634" y="2848598"/>
            <a:ext cx="2190759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Continuous monitoring and early alerts prevent large-scale crop failures, ensuring stable income for farming communities.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953144" y="2527129"/>
            <a:ext cx="21907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spc="1" kern="0" dirty="0">
                <a:solidFill>
                  <a:srgbClr val="00D16C"/>
                </a:solidFill>
              </a:rPr>
              <a:t>Global Resilience</a:t>
            </a:r>
            <a:endParaRPr lang="en-US" sz="1090" dirty="0"/>
          </a:p>
        </p:txBody>
      </p:sp>
      <p:sp>
        <p:nvSpPr>
          <p:cNvPr id="9" name="Text 6"/>
          <p:cNvSpPr/>
          <p:nvPr/>
        </p:nvSpPr>
        <p:spPr>
          <a:xfrm>
            <a:off x="5953144" y="2848598"/>
            <a:ext cx="2190759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0F2E9"/>
                </a:solidFill>
              </a:rPr>
              <a:t>Integrating AI into the agricultural workflow is the key to building a more resilient and secure global food system.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1000125" y="4242969"/>
            <a:ext cx="7143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050" spc="2" kern="0" dirty="0">
                <a:solidFill>
                  <a:srgbClr val="00D16C">
                    <a:alpha val="80000"/>
                  </a:srgbClr>
                </a:solidFill>
              </a:rPr>
              <a:t>Advancing Agriculture Through Innovation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2026-01-19T07:36:59Z</dcterms:created>
  <dcterms:modified xsi:type="dcterms:W3CDTF">2026-01-19T07:36:59Z</dcterms:modified>
</cp:coreProperties>
</file>